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452" r:id="rId3"/>
    <p:sldId id="455" r:id="rId4"/>
    <p:sldId id="457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56" r:id="rId13"/>
    <p:sldId id="448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2D1"/>
    <a:srgbClr val="FF9900"/>
    <a:srgbClr val="6935FB"/>
    <a:srgbClr val="894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1198" autoAdjust="0"/>
  </p:normalViewPr>
  <p:slideViewPr>
    <p:cSldViewPr snapToGrid="0">
      <p:cViewPr varScale="1">
        <p:scale>
          <a:sx n="62" d="100"/>
          <a:sy n="62" d="100"/>
        </p:scale>
        <p:origin x="1300" y="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3420"/>
    </p:cViewPr>
  </p:sorterViewPr>
  <p:notesViewPr>
    <p:cSldViewPr snapToGrid="0">
      <p:cViewPr varScale="1">
        <p:scale>
          <a:sx n="48" d="100"/>
          <a:sy n="48" d="100"/>
        </p:scale>
        <p:origin x="27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mall.com.tw/XML/content/DMSetting/Final/209901/SP_1107586/w/index.html" TargetMode="External"/><Relationship Id="rId1" Type="http://schemas.openxmlformats.org/officeDocument/2006/relationships/hyperlink" Target="https://www.etmall.com.tw/HelpCenter/EHSCoinDescription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mall.com.tw/HelpCenter/EHSCoinDescription" TargetMode="External"/><Relationship Id="rId1" Type="http://schemas.openxmlformats.org/officeDocument/2006/relationships/hyperlink" Target="https://www.etmall.com.tw/XML/content/DMSetting/Final/209901/SP_1107586/w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2334F-ADA7-4977-8AA5-9ACBB8DDA9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CDA7DEA-7845-48D1-873B-0EED458D5963}">
      <dgm:prSet phldrT="[文字]"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使用說明</a:t>
          </a:r>
        </a:p>
      </dgm:t>
    </dgm:pt>
    <dgm:pt modelId="{01A872CE-250A-480E-B442-74CA3BA7D86B}" type="parTrans" cxnId="{960EDC84-6C4C-46E0-AD10-0198C082CD7A}">
      <dgm:prSet/>
      <dgm:spPr/>
      <dgm:t>
        <a:bodyPr/>
        <a:lstStyle/>
        <a:p>
          <a:endParaRPr lang="zh-TW" altLang="en-US"/>
        </a:p>
      </dgm:t>
    </dgm:pt>
    <dgm:pt modelId="{C67271FD-27C7-430E-AE45-3A4C5EDE0AC2}" type="sibTrans" cxnId="{960EDC84-6C4C-46E0-AD10-0198C082CD7A}">
      <dgm:prSet/>
      <dgm:spPr/>
      <dgm:t>
        <a:bodyPr/>
        <a:lstStyle/>
        <a:p>
          <a:endParaRPr lang="zh-TW" altLang="en-US"/>
        </a:p>
      </dgm:t>
    </dgm:pt>
    <dgm:pt modelId="{5C1FFE50-DEA8-4D91-B543-07800965F634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企業員工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綁定帳號後三個工作天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，可獲得</a:t>
          </a:r>
          <a:r>
            <a: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dirty="0"/>
        </a:p>
      </dgm:t>
    </dgm:pt>
    <dgm:pt modelId="{E3C56F30-EB90-4F21-8BD3-BED258A3D55A}" type="sibTrans" cxnId="{9CE890BB-34F5-41FC-9C38-AD1998A12AA8}">
      <dgm:prSet/>
      <dgm:spPr/>
      <dgm:t>
        <a:bodyPr/>
        <a:lstStyle/>
        <a:p>
          <a:endParaRPr lang="zh-TW" altLang="en-US"/>
        </a:p>
      </dgm:t>
    </dgm:pt>
    <dgm:pt modelId="{89DDAE36-4189-4C93-AB5C-2370CF2C53B2}" type="parTrans" cxnId="{9CE890BB-34F5-41FC-9C38-AD1998A12AA8}">
      <dgm:prSet/>
      <dgm:spPr/>
      <dgm:t>
        <a:bodyPr/>
        <a:lstStyle/>
        <a:p>
          <a:endParaRPr lang="zh-TW" altLang="en-US"/>
        </a:p>
      </dgm:t>
    </dgm:pt>
    <dgm:pt modelId="{1ACCB3C0-8F68-4A4C-A7A1-EAFD54B95504}">
      <dgm:prSet phldrT="[文字]"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優惠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內容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8FAFD4-C0ED-4002-B54F-2C3BD22AB116}" type="sibTrans" cxnId="{95CBED77-41E5-456D-86F9-010F5704CA5B}">
      <dgm:prSet/>
      <dgm:spPr/>
      <dgm:t>
        <a:bodyPr/>
        <a:lstStyle/>
        <a:p>
          <a:endParaRPr lang="zh-TW" altLang="en-US"/>
        </a:p>
      </dgm:t>
    </dgm:pt>
    <dgm:pt modelId="{C596819F-357D-437E-B95F-89B2ACD4EFB1}" type="parTrans" cxnId="{95CBED77-41E5-456D-86F9-010F5704CA5B}">
      <dgm:prSet/>
      <dgm:spPr/>
      <dgm:t>
        <a:bodyPr/>
        <a:lstStyle/>
        <a:p>
          <a:endParaRPr lang="zh-TW" altLang="en-US"/>
        </a:p>
      </dgm:t>
    </dgm:pt>
    <dgm:pt modelId="{F2AF8D0B-07C7-475A-981E-C82E20948105}">
      <dgm:prSet phldrT="[文字]" custT="1"/>
      <dgm:spPr/>
      <dgm:t>
        <a:bodyPr/>
        <a:lstStyle/>
        <a:p>
          <a:r>
            <a:rPr lang="en-US" altLang="en-US" sz="20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hlinkClick xmlns:r="http://schemas.openxmlformats.org/officeDocument/2006/relationships" r:id="rId1"/>
            </a:rPr>
            <a:t>https://www.etmall.com.tw/HelpCenter/EHSCoinDescription</a:t>
          </a:r>
          <a:r>
            <a:rPr lang="zh-TW" altLang="en-US" sz="20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 </a:t>
          </a:r>
        </a:p>
      </dgm:t>
    </dgm:pt>
    <dgm:pt modelId="{63FBD6CD-92AA-4191-96BC-5B5D502365E4}" type="parTrans" cxnId="{AA6E0184-9E0B-4606-B16C-0C6284583E53}">
      <dgm:prSet/>
      <dgm:spPr/>
      <dgm:t>
        <a:bodyPr/>
        <a:lstStyle/>
        <a:p>
          <a:endParaRPr lang="zh-TW" altLang="en-US"/>
        </a:p>
      </dgm:t>
    </dgm:pt>
    <dgm:pt modelId="{C2119377-A90D-4DA0-A7ED-C64F19CA97E8}" type="sibTrans" cxnId="{AA6E0184-9E0B-4606-B16C-0C6284583E53}">
      <dgm:prSet/>
      <dgm:spPr/>
      <dgm:t>
        <a:bodyPr/>
        <a:lstStyle/>
        <a:p>
          <a:endParaRPr lang="zh-TW" altLang="en-US"/>
        </a:p>
      </dgm:t>
    </dgm:pt>
    <dgm:pt modelId="{938B61B6-67DC-4FD2-A965-1AEA4C77A5ED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綁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當月有消費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，於次月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日回饋</a:t>
          </a:r>
          <a:r>
            <a: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dirty="0"/>
        </a:p>
      </dgm:t>
    </dgm:pt>
    <dgm:pt modelId="{CD8C53C2-A671-403B-B704-A28DECC76E39}" type="parTrans" cxnId="{7D47E9B3-552F-4F3A-82FE-82D3C162766A}">
      <dgm:prSet/>
      <dgm:spPr/>
      <dgm:t>
        <a:bodyPr/>
        <a:lstStyle/>
        <a:p>
          <a:endParaRPr lang="zh-TW" altLang="en-US"/>
        </a:p>
      </dgm:t>
    </dgm:pt>
    <dgm:pt modelId="{0AD557E9-5C6B-4BDF-AFAA-3514E73EBE94}" type="sibTrans" cxnId="{7D47E9B3-552F-4F3A-82FE-82D3C162766A}">
      <dgm:prSet/>
      <dgm:spPr/>
      <dgm:t>
        <a:bodyPr/>
        <a:lstStyle/>
        <a:p>
          <a:endParaRPr lang="zh-TW" altLang="en-US"/>
        </a:p>
      </dgm:t>
    </dgm:pt>
    <dgm:pt modelId="{E492559E-1B91-40FA-9787-DE3E66DE26ED}">
      <dgm:prSet phldrT="[文字]" custT="1"/>
      <dgm:spPr/>
      <dgm:t>
        <a:bodyPr/>
        <a:lstStyle/>
        <a:p>
          <a:endParaRPr lang="zh-TW" altLang="en-US" sz="2000" b="1" dirty="0"/>
        </a:p>
      </dgm:t>
    </dgm:pt>
    <dgm:pt modelId="{5A94FAB5-B893-4F26-AD6B-15DE8963F82F}" type="parTrans" cxnId="{1A06C4EE-2427-48FF-9639-81484EEFD2CB}">
      <dgm:prSet/>
      <dgm:spPr/>
      <dgm:t>
        <a:bodyPr/>
        <a:lstStyle/>
        <a:p>
          <a:endParaRPr lang="zh-TW" altLang="en-US"/>
        </a:p>
      </dgm:t>
    </dgm:pt>
    <dgm:pt modelId="{CB1E85E3-51BB-464D-B2F3-E31221FD847D}" type="sibTrans" cxnId="{1A06C4EE-2427-48FF-9639-81484EEFD2CB}">
      <dgm:prSet/>
      <dgm:spPr/>
      <dgm:t>
        <a:bodyPr/>
        <a:lstStyle/>
        <a:p>
          <a:endParaRPr lang="zh-TW" altLang="en-US"/>
        </a:p>
      </dgm:t>
    </dgm:pt>
    <dgm:pt modelId="{1CA7223D-B224-4E55-96F6-1D20F0153FF3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綁定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次月有消費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，於次次月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日回饋</a:t>
          </a:r>
          <a:r>
            <a: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dirty="0"/>
        </a:p>
      </dgm:t>
    </dgm:pt>
    <dgm:pt modelId="{2B0E3363-8E0E-4C8C-8983-466614E4E9A2}" type="parTrans" cxnId="{91231852-33F4-46C4-B4A9-4544853F3E6A}">
      <dgm:prSet/>
      <dgm:spPr/>
      <dgm:t>
        <a:bodyPr/>
        <a:lstStyle/>
        <a:p>
          <a:endParaRPr lang="zh-TW" altLang="en-US"/>
        </a:p>
      </dgm:t>
    </dgm:pt>
    <dgm:pt modelId="{9B302F2F-18DC-406F-94D0-460FCB8C45F5}" type="sibTrans" cxnId="{91231852-33F4-46C4-B4A9-4544853F3E6A}">
      <dgm:prSet/>
      <dgm:spPr/>
      <dgm:t>
        <a:bodyPr/>
        <a:lstStyle/>
        <a:p>
          <a:endParaRPr lang="zh-TW" altLang="en-US"/>
        </a:p>
      </dgm:t>
    </dgm:pt>
    <dgm:pt modelId="{9964F4CF-4320-4BCB-9CFD-00AEF1B50A0A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優惠說明網址：</a:t>
          </a:r>
          <a:r>
            <a:rPr lang="en-US" sz="2000" dirty="0">
              <a:hlinkClick xmlns:r="http://schemas.openxmlformats.org/officeDocument/2006/relationships" r:id="rId2"/>
            </a:rPr>
            <a:t>https://www.etmall.com.tw/XML/content/DMSetting/Final/209901/SP_1107586/w/index.html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E8DC20-C94A-4333-85A3-355ED681349E}" type="parTrans" cxnId="{7AD0FF43-E949-4BB0-A00B-9B305470FC4B}">
      <dgm:prSet/>
      <dgm:spPr/>
      <dgm:t>
        <a:bodyPr/>
        <a:lstStyle/>
        <a:p>
          <a:endParaRPr lang="zh-TW" altLang="en-US"/>
        </a:p>
      </dgm:t>
    </dgm:pt>
    <dgm:pt modelId="{1793C134-D85C-40BB-BD71-675E560B5746}" type="sibTrans" cxnId="{7AD0FF43-E949-4BB0-A00B-9B305470FC4B}">
      <dgm:prSet/>
      <dgm:spPr/>
      <dgm:t>
        <a:bodyPr/>
        <a:lstStyle/>
        <a:p>
          <a:endParaRPr lang="zh-TW" altLang="en-US"/>
        </a:p>
      </dgm:t>
    </dgm:pt>
    <dgm:pt modelId="{6E772EC9-9FC5-49F3-A353-7FBA14B115B0}" type="pres">
      <dgm:prSet presAssocID="{F6D2334F-ADA7-4977-8AA5-9ACBB8DDA938}" presName="Name0" presStyleCnt="0">
        <dgm:presLayoutVars>
          <dgm:dir/>
          <dgm:animLvl val="lvl"/>
          <dgm:resizeHandles val="exact"/>
        </dgm:presLayoutVars>
      </dgm:prSet>
      <dgm:spPr/>
    </dgm:pt>
    <dgm:pt modelId="{B3B62C4D-0CF3-47D8-8418-1AE1BB1C5E9D}" type="pres">
      <dgm:prSet presAssocID="{1ACCB3C0-8F68-4A4C-A7A1-EAFD54B95504}" presName="linNode" presStyleCnt="0"/>
      <dgm:spPr/>
    </dgm:pt>
    <dgm:pt modelId="{4E458EFD-7EFE-48D0-87FA-423637C3BE9E}" type="pres">
      <dgm:prSet presAssocID="{1ACCB3C0-8F68-4A4C-A7A1-EAFD54B95504}" presName="parentText" presStyleLbl="node1" presStyleIdx="0" presStyleCnt="2" custScaleX="51466" custScaleY="1577684">
        <dgm:presLayoutVars>
          <dgm:chMax val="1"/>
          <dgm:bulletEnabled val="1"/>
        </dgm:presLayoutVars>
      </dgm:prSet>
      <dgm:spPr/>
    </dgm:pt>
    <dgm:pt modelId="{B9BD08C7-AA3F-4F45-A66E-ACFE878553F1}" type="pres">
      <dgm:prSet presAssocID="{1ACCB3C0-8F68-4A4C-A7A1-EAFD54B95504}" presName="descendantText" presStyleLbl="alignAccFollowNode1" presStyleIdx="0" presStyleCnt="2" custScaleX="134804" custScaleY="2000000">
        <dgm:presLayoutVars>
          <dgm:bulletEnabled val="1"/>
        </dgm:presLayoutVars>
      </dgm:prSet>
      <dgm:spPr/>
    </dgm:pt>
    <dgm:pt modelId="{972BF2CA-50DD-4857-83CE-40171453AFA5}" type="pres">
      <dgm:prSet presAssocID="{D98FAFD4-C0ED-4002-B54F-2C3BD22AB116}" presName="sp" presStyleCnt="0"/>
      <dgm:spPr/>
    </dgm:pt>
    <dgm:pt modelId="{1EB9F592-3DE3-4E57-BD14-518986A414F4}" type="pres">
      <dgm:prSet presAssocID="{ECDA7DEA-7845-48D1-873B-0EED458D5963}" presName="linNode" presStyleCnt="0"/>
      <dgm:spPr/>
    </dgm:pt>
    <dgm:pt modelId="{F87F9745-FDAF-4B9E-A67F-62A6376F3331}" type="pres">
      <dgm:prSet presAssocID="{ECDA7DEA-7845-48D1-873B-0EED458D5963}" presName="parentText" presStyleLbl="node1" presStyleIdx="1" presStyleCnt="2" custScaleX="53606" custScaleY="470958">
        <dgm:presLayoutVars>
          <dgm:chMax val="1"/>
          <dgm:bulletEnabled val="1"/>
        </dgm:presLayoutVars>
      </dgm:prSet>
      <dgm:spPr/>
    </dgm:pt>
    <dgm:pt modelId="{96099B54-651E-4D6A-B358-23EACD9F3C06}" type="pres">
      <dgm:prSet presAssocID="{ECDA7DEA-7845-48D1-873B-0EED458D5963}" presName="descendantText" presStyleLbl="alignAccFollowNode1" presStyleIdx="1" presStyleCnt="2" custScaleX="135130" custScaleY="456921">
        <dgm:presLayoutVars>
          <dgm:bulletEnabled val="1"/>
        </dgm:presLayoutVars>
      </dgm:prSet>
      <dgm:spPr/>
    </dgm:pt>
  </dgm:ptLst>
  <dgm:cxnLst>
    <dgm:cxn modelId="{C8372015-BAD0-4453-BE29-B0B5C4D743FE}" type="presOf" srcId="{E492559E-1B91-40FA-9787-DE3E66DE26ED}" destId="{B9BD08C7-AA3F-4F45-A66E-ACFE878553F1}" srcOrd="0" destOrd="4" presId="urn:microsoft.com/office/officeart/2005/8/layout/vList5"/>
    <dgm:cxn modelId="{7AD0FF43-E949-4BB0-A00B-9B305470FC4B}" srcId="{1ACCB3C0-8F68-4A4C-A7A1-EAFD54B95504}" destId="{9964F4CF-4320-4BCB-9CFD-00AEF1B50A0A}" srcOrd="3" destOrd="0" parTransId="{D7E8DC20-C94A-4333-85A3-355ED681349E}" sibTransId="{1793C134-D85C-40BB-BD71-675E560B5746}"/>
    <dgm:cxn modelId="{FC38F447-CDDA-47E5-B814-BEA06B900D56}" type="presOf" srcId="{938B61B6-67DC-4FD2-A965-1AEA4C77A5ED}" destId="{B9BD08C7-AA3F-4F45-A66E-ACFE878553F1}" srcOrd="0" destOrd="1" presId="urn:microsoft.com/office/officeart/2005/8/layout/vList5"/>
    <dgm:cxn modelId="{AA01D971-B4FC-44C5-B142-252EBC301985}" type="presOf" srcId="{1ACCB3C0-8F68-4A4C-A7A1-EAFD54B95504}" destId="{4E458EFD-7EFE-48D0-87FA-423637C3BE9E}" srcOrd="0" destOrd="0" presId="urn:microsoft.com/office/officeart/2005/8/layout/vList5"/>
    <dgm:cxn modelId="{91231852-33F4-46C4-B4A9-4544853F3E6A}" srcId="{1ACCB3C0-8F68-4A4C-A7A1-EAFD54B95504}" destId="{1CA7223D-B224-4E55-96F6-1D20F0153FF3}" srcOrd="2" destOrd="0" parTransId="{2B0E3363-8E0E-4C8C-8983-466614E4E9A2}" sibTransId="{9B302F2F-18DC-406F-94D0-460FCB8C45F5}"/>
    <dgm:cxn modelId="{BE514574-9F01-401C-A7FB-47040B3D003D}" type="presOf" srcId="{9964F4CF-4320-4BCB-9CFD-00AEF1B50A0A}" destId="{B9BD08C7-AA3F-4F45-A66E-ACFE878553F1}" srcOrd="0" destOrd="3" presId="urn:microsoft.com/office/officeart/2005/8/layout/vList5"/>
    <dgm:cxn modelId="{95CBED77-41E5-456D-86F9-010F5704CA5B}" srcId="{F6D2334F-ADA7-4977-8AA5-9ACBB8DDA938}" destId="{1ACCB3C0-8F68-4A4C-A7A1-EAFD54B95504}" srcOrd="0" destOrd="0" parTransId="{C596819F-357D-437E-B95F-89B2ACD4EFB1}" sibTransId="{D98FAFD4-C0ED-4002-B54F-2C3BD22AB116}"/>
    <dgm:cxn modelId="{AA6E0184-9E0B-4606-B16C-0C6284583E53}" srcId="{ECDA7DEA-7845-48D1-873B-0EED458D5963}" destId="{F2AF8D0B-07C7-475A-981E-C82E20948105}" srcOrd="0" destOrd="0" parTransId="{63FBD6CD-92AA-4191-96BC-5B5D502365E4}" sibTransId="{C2119377-A90D-4DA0-A7ED-C64F19CA97E8}"/>
    <dgm:cxn modelId="{960EDC84-6C4C-46E0-AD10-0198C082CD7A}" srcId="{F6D2334F-ADA7-4977-8AA5-9ACBB8DDA938}" destId="{ECDA7DEA-7845-48D1-873B-0EED458D5963}" srcOrd="1" destOrd="0" parTransId="{01A872CE-250A-480E-B442-74CA3BA7D86B}" sibTransId="{C67271FD-27C7-430E-AE45-3A4C5EDE0AC2}"/>
    <dgm:cxn modelId="{BC4A5390-076A-4042-86FD-D989C5B8FAE7}" type="presOf" srcId="{F2AF8D0B-07C7-475A-981E-C82E20948105}" destId="{96099B54-651E-4D6A-B358-23EACD9F3C06}" srcOrd="0" destOrd="0" presId="urn:microsoft.com/office/officeart/2005/8/layout/vList5"/>
    <dgm:cxn modelId="{1C60C092-EADC-438C-98DB-E20018541D26}" type="presOf" srcId="{F6D2334F-ADA7-4977-8AA5-9ACBB8DDA938}" destId="{6E772EC9-9FC5-49F3-A353-7FBA14B115B0}" srcOrd="0" destOrd="0" presId="urn:microsoft.com/office/officeart/2005/8/layout/vList5"/>
    <dgm:cxn modelId="{7D47E9B3-552F-4F3A-82FE-82D3C162766A}" srcId="{1ACCB3C0-8F68-4A4C-A7A1-EAFD54B95504}" destId="{938B61B6-67DC-4FD2-A965-1AEA4C77A5ED}" srcOrd="1" destOrd="0" parTransId="{CD8C53C2-A671-403B-B704-A28DECC76E39}" sibTransId="{0AD557E9-5C6B-4BDF-AFAA-3514E73EBE94}"/>
    <dgm:cxn modelId="{9CE890BB-34F5-41FC-9C38-AD1998A12AA8}" srcId="{1ACCB3C0-8F68-4A4C-A7A1-EAFD54B95504}" destId="{5C1FFE50-DEA8-4D91-B543-07800965F634}" srcOrd="0" destOrd="0" parTransId="{89DDAE36-4189-4C93-AB5C-2370CF2C53B2}" sibTransId="{E3C56F30-EB90-4F21-8BD3-BED258A3D55A}"/>
    <dgm:cxn modelId="{86C39FC6-D031-48DC-A71C-EABA4A12837D}" type="presOf" srcId="{ECDA7DEA-7845-48D1-873B-0EED458D5963}" destId="{F87F9745-FDAF-4B9E-A67F-62A6376F3331}" srcOrd="0" destOrd="0" presId="urn:microsoft.com/office/officeart/2005/8/layout/vList5"/>
    <dgm:cxn modelId="{423F78D1-EE2E-4DE7-874F-2C89A1CEC1FB}" type="presOf" srcId="{5C1FFE50-DEA8-4D91-B543-07800965F634}" destId="{B9BD08C7-AA3F-4F45-A66E-ACFE878553F1}" srcOrd="0" destOrd="0" presId="urn:microsoft.com/office/officeart/2005/8/layout/vList5"/>
    <dgm:cxn modelId="{38A4DDD3-11BF-495A-89C7-6175A47A2FD1}" type="presOf" srcId="{1CA7223D-B224-4E55-96F6-1D20F0153FF3}" destId="{B9BD08C7-AA3F-4F45-A66E-ACFE878553F1}" srcOrd="0" destOrd="2" presId="urn:microsoft.com/office/officeart/2005/8/layout/vList5"/>
    <dgm:cxn modelId="{1A06C4EE-2427-48FF-9639-81484EEFD2CB}" srcId="{1ACCB3C0-8F68-4A4C-A7A1-EAFD54B95504}" destId="{E492559E-1B91-40FA-9787-DE3E66DE26ED}" srcOrd="4" destOrd="0" parTransId="{5A94FAB5-B893-4F26-AD6B-15DE8963F82F}" sibTransId="{CB1E85E3-51BB-464D-B2F3-E31221FD847D}"/>
    <dgm:cxn modelId="{B50AA458-409D-48DF-8F8C-B720AE6B40A3}" type="presParOf" srcId="{6E772EC9-9FC5-49F3-A353-7FBA14B115B0}" destId="{B3B62C4D-0CF3-47D8-8418-1AE1BB1C5E9D}" srcOrd="0" destOrd="0" presId="urn:microsoft.com/office/officeart/2005/8/layout/vList5"/>
    <dgm:cxn modelId="{D0A403FB-FA63-47FB-87FE-BD3818D1BA7D}" type="presParOf" srcId="{B3B62C4D-0CF3-47D8-8418-1AE1BB1C5E9D}" destId="{4E458EFD-7EFE-48D0-87FA-423637C3BE9E}" srcOrd="0" destOrd="0" presId="urn:microsoft.com/office/officeart/2005/8/layout/vList5"/>
    <dgm:cxn modelId="{FBA6421C-02E4-413B-AB20-B08D3CE9D287}" type="presParOf" srcId="{B3B62C4D-0CF3-47D8-8418-1AE1BB1C5E9D}" destId="{B9BD08C7-AA3F-4F45-A66E-ACFE878553F1}" srcOrd="1" destOrd="0" presId="urn:microsoft.com/office/officeart/2005/8/layout/vList5"/>
    <dgm:cxn modelId="{69C1B224-4EEA-4F2C-BD93-128932881418}" type="presParOf" srcId="{6E772EC9-9FC5-49F3-A353-7FBA14B115B0}" destId="{972BF2CA-50DD-4857-83CE-40171453AFA5}" srcOrd="1" destOrd="0" presId="urn:microsoft.com/office/officeart/2005/8/layout/vList5"/>
    <dgm:cxn modelId="{183877DB-5344-458D-A768-A043D8353F9A}" type="presParOf" srcId="{6E772EC9-9FC5-49F3-A353-7FBA14B115B0}" destId="{1EB9F592-3DE3-4E57-BD14-518986A414F4}" srcOrd="2" destOrd="0" presId="urn:microsoft.com/office/officeart/2005/8/layout/vList5"/>
    <dgm:cxn modelId="{B6C6BEB1-6301-4ACC-8DAE-471F5822AA15}" type="presParOf" srcId="{1EB9F592-3DE3-4E57-BD14-518986A414F4}" destId="{F87F9745-FDAF-4B9E-A67F-62A6376F3331}" srcOrd="0" destOrd="0" presId="urn:microsoft.com/office/officeart/2005/8/layout/vList5"/>
    <dgm:cxn modelId="{038CE8FD-1045-4F4B-8141-3BFB43CC649F}" type="presParOf" srcId="{1EB9F592-3DE3-4E57-BD14-518986A414F4}" destId="{96099B54-651E-4D6A-B358-23EACD9F3C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D08C7-AA3F-4F45-A66E-ACFE878553F1}">
      <dsp:nvSpPr>
        <dsp:cNvPr id="0" name=""/>
        <dsp:cNvSpPr/>
      </dsp:nvSpPr>
      <dsp:spPr>
        <a:xfrm rot="5400000">
          <a:off x="3467893" y="-1907858"/>
          <a:ext cx="3443597" cy="72605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企業員工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綁定帳號後三個工作天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，可獲得</a:t>
          </a:r>
          <a:r>
            <a: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綁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當月有消費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，於次月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日回饋</a:t>
          </a:r>
          <a:r>
            <a: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綁定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次月有消費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，於次次月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日回饋</a:t>
          </a:r>
          <a:r>
            <a: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優惠說明網址：</a:t>
          </a:r>
          <a:r>
            <a:rPr lang="en-US" sz="2000" kern="1200" dirty="0">
              <a:hlinkClick xmlns:r="http://schemas.openxmlformats.org/officeDocument/2006/relationships" r:id="rId1"/>
            </a:rPr>
            <a:t>https://www.etmall.com.tw/XML/content/DMSetting/Final/209901/SP_1107586/w/index.html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b="1" kern="1200" dirty="0"/>
        </a:p>
      </dsp:txBody>
      <dsp:txXfrm rot="-5400000">
        <a:off x="1559395" y="168743"/>
        <a:ext cx="7092491" cy="3107391"/>
      </dsp:txXfrm>
    </dsp:sp>
    <dsp:sp modelId="{4E458EFD-7EFE-48D0-87FA-423637C3BE9E}">
      <dsp:nvSpPr>
        <dsp:cNvPr id="0" name=""/>
        <dsp:cNvSpPr/>
      </dsp:nvSpPr>
      <dsp:spPr>
        <a:xfrm>
          <a:off x="156" y="24654"/>
          <a:ext cx="1559237" cy="3395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優惠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內容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272" y="100770"/>
        <a:ext cx="1407005" cy="3243335"/>
      </dsp:txXfrm>
    </dsp:sp>
    <dsp:sp modelId="{96099B54-651E-4D6A-B358-23EACD9F3C06}">
      <dsp:nvSpPr>
        <dsp:cNvPr id="0" name=""/>
        <dsp:cNvSpPr/>
      </dsp:nvSpPr>
      <dsp:spPr>
        <a:xfrm rot="5400000">
          <a:off x="4821459" y="356253"/>
          <a:ext cx="786725" cy="721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hlinkClick xmlns:r="http://schemas.openxmlformats.org/officeDocument/2006/relationships" r:id="rId2"/>
            </a:rPr>
            <a:t>https://www.etmall.com.tw/HelpCenter/EHSCoinDescription</a:t>
          </a:r>
          <a:r>
            <a:rPr lang="zh-TW" altLang="en-US" sz="2000" kern="12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 </a:t>
          </a:r>
        </a:p>
      </dsp:txBody>
      <dsp:txXfrm rot="-5400000">
        <a:off x="1609269" y="3606849"/>
        <a:ext cx="7172702" cy="709915"/>
      </dsp:txXfrm>
    </dsp:sp>
    <dsp:sp modelId="{F87F9745-FDAF-4B9E-A67F-62A6376F3331}">
      <dsp:nvSpPr>
        <dsp:cNvPr id="0" name=""/>
        <dsp:cNvSpPr/>
      </dsp:nvSpPr>
      <dsp:spPr>
        <a:xfrm>
          <a:off x="156" y="3454998"/>
          <a:ext cx="1609111" cy="1013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使用說明</a:t>
          </a:r>
        </a:p>
      </dsp:txBody>
      <dsp:txXfrm>
        <a:off x="49637" y="3504479"/>
        <a:ext cx="1510149" cy="914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6C36E-283E-4F08-8766-871C157206B8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2566C-1C3D-4CD6-8043-5DF50DE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43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2566C-1C3D-4CD6-8043-5DF50DE9494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49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2566C-1C3D-4CD6-8043-5DF50DE9494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2566C-1C3D-4CD6-8043-5DF50DE9494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2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2566C-1C3D-4CD6-8043-5DF50DE9494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07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566C-1C3D-4CD6-8043-5DF50DE9494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93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4372093"/>
            <a:ext cx="7772400" cy="947918"/>
          </a:xfrm>
        </p:spPr>
        <p:txBody>
          <a:bodyPr anchor="b">
            <a:normAutofit/>
          </a:bodyPr>
          <a:lstStyle>
            <a:lvl1pPr algn="ctr"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73970"/>
            <a:ext cx="6858000" cy="521388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39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45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2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25" y="114961"/>
            <a:ext cx="7886700" cy="85119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25" y="1253330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9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001" y="2484408"/>
            <a:ext cx="4529946" cy="1017917"/>
          </a:xfrm>
        </p:spPr>
        <p:txBody>
          <a:bodyPr anchor="b">
            <a:normAutofit/>
          </a:bodyPr>
          <a:lstStyle>
            <a:lvl1pPr algn="l">
              <a:defRPr sz="4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12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4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89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01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43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68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91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tmall.com.tw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mall.com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4">
            <a:extLst>
              <a:ext uri="{FF2B5EF4-FFF2-40B4-BE49-F238E27FC236}">
                <a16:creationId xmlns:a16="http://schemas.microsoft.com/office/drawing/2014/main" id="{55096476-BD5A-4DE5-B0F7-12D33049A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824" y="3986802"/>
            <a:ext cx="7772400" cy="2013356"/>
          </a:xfrm>
        </p:spPr>
        <p:txBody>
          <a:bodyPr>
            <a:normAutofit fontScale="90000"/>
          </a:bodyPr>
          <a:lstStyle/>
          <a:p>
            <a:pPr lvl="0"/>
            <a:br>
              <a:rPr lang="en-US" altLang="zh-TW" dirty="0"/>
            </a:br>
            <a:br>
              <a:rPr lang="en-US" altLang="zh-TW" dirty="0"/>
            </a:br>
            <a:r>
              <a:rPr lang="zh-TW" altLang="en-US" b="1" dirty="0"/>
              <a:t>正新橡膠</a:t>
            </a:r>
            <a:br>
              <a:rPr lang="en-US" altLang="zh-TW" b="1" dirty="0"/>
            </a:br>
            <a:r>
              <a:rPr lang="zh-TW" altLang="en-US" b="1" dirty="0"/>
              <a:t>五心級企業福利採購優惠專案</a:t>
            </a:r>
          </a:p>
        </p:txBody>
      </p:sp>
    </p:spTree>
    <p:extLst>
      <p:ext uri="{BB962C8B-B14F-4D97-AF65-F5344CB8AC3E}">
        <p14:creationId xmlns:p14="http://schemas.microsoft.com/office/powerpoint/2010/main" val="104290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6">
            <a:extLst>
              <a:ext uri="{FF2B5EF4-FFF2-40B4-BE49-F238E27FC236}">
                <a16:creationId xmlns:a16="http://schemas.microsoft.com/office/drawing/2014/main" id="{DAB1DD6B-76B4-466D-9A17-7BE74C8E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8" y="314536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東森購物會員加入流程</a:t>
            </a:r>
          </a:p>
        </p:txBody>
      </p:sp>
      <p:sp>
        <p:nvSpPr>
          <p:cNvPr id="6" name="流程圖: 接點 5">
            <a:extLst>
              <a:ext uri="{FF2B5EF4-FFF2-40B4-BE49-F238E27FC236}">
                <a16:creationId xmlns:a16="http://schemas.microsoft.com/office/drawing/2014/main" id="{EFAB59EC-E9B4-4ED4-ABAE-9D7E9169CF29}"/>
              </a:ext>
            </a:extLst>
          </p:cNvPr>
          <p:cNvSpPr/>
          <p:nvPr/>
        </p:nvSpPr>
        <p:spPr>
          <a:xfrm>
            <a:off x="214884" y="1388091"/>
            <a:ext cx="539496" cy="466344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6205315-BB01-4F06-B260-424FDE9BAF41}"/>
              </a:ext>
            </a:extLst>
          </p:cNvPr>
          <p:cNvSpPr txBox="1"/>
          <p:nvPr/>
        </p:nvSpPr>
        <p:spPr>
          <a:xfrm>
            <a:off x="930274" y="1388091"/>
            <a:ext cx="7219635" cy="477054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於東森購物網：</a:t>
            </a:r>
            <a:r>
              <a:rPr lang="en-US" altLang="zh-TW" sz="2000" u="sng" dirty="0">
                <a:hlinkClick r:id="rId2"/>
              </a:rPr>
              <a:t>https://www.etmall.com.tw/</a:t>
            </a:r>
            <a:r>
              <a:rPr lang="en-US" altLang="zh-TW" sz="2000" dirty="0"/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先完成註冊並登入</a:t>
            </a:r>
          </a:p>
        </p:txBody>
      </p:sp>
      <p:sp>
        <p:nvSpPr>
          <p:cNvPr id="8" name="流程圖: 接點 7">
            <a:extLst>
              <a:ext uri="{FF2B5EF4-FFF2-40B4-BE49-F238E27FC236}">
                <a16:creationId xmlns:a16="http://schemas.microsoft.com/office/drawing/2014/main" id="{14484237-BCDA-4B4E-A2C8-A64C283171C4}"/>
              </a:ext>
            </a:extLst>
          </p:cNvPr>
          <p:cNvSpPr/>
          <p:nvPr/>
        </p:nvSpPr>
        <p:spPr>
          <a:xfrm>
            <a:off x="214884" y="4970016"/>
            <a:ext cx="539496" cy="466344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28CC73-5860-423A-BEE3-59DFA3F6793B}"/>
              </a:ext>
            </a:extLst>
          </p:cNvPr>
          <p:cNvSpPr txBox="1"/>
          <p:nvPr/>
        </p:nvSpPr>
        <p:spPr>
          <a:xfrm>
            <a:off x="944583" y="2173028"/>
            <a:ext cx="4783539" cy="426909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2.1-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已是東森購物會員直接登入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13534D5-8FFD-4C4C-8AF8-29296A060331}"/>
              </a:ext>
            </a:extLst>
          </p:cNvPr>
          <p:cNvSpPr txBox="1"/>
          <p:nvPr/>
        </p:nvSpPr>
        <p:spPr>
          <a:xfrm>
            <a:off x="959854" y="5526097"/>
            <a:ext cx="3447657" cy="412934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填寫註冊資料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>
            <a:extLst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73" y="3251865"/>
            <a:ext cx="5493258" cy="13599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矩形 24">
            <a:extLst/>
          </p:cNvPr>
          <p:cNvSpPr/>
          <p:nvPr/>
        </p:nvSpPr>
        <p:spPr>
          <a:xfrm>
            <a:off x="3594683" y="3739266"/>
            <a:ext cx="503434" cy="22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26">
            <a:extLst/>
          </p:cNvPr>
          <p:cNvSpPr/>
          <p:nvPr/>
        </p:nvSpPr>
        <p:spPr>
          <a:xfrm>
            <a:off x="1395921" y="3528188"/>
            <a:ext cx="2126523" cy="71830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請進行</a:t>
            </a:r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</a:p>
        </p:txBody>
      </p:sp>
      <p:sp>
        <p:nvSpPr>
          <p:cNvPr id="28" name="文字方塊 27">
            <a:extLst/>
          </p:cNvPr>
          <p:cNvSpPr txBox="1"/>
          <p:nvPr/>
        </p:nvSpPr>
        <p:spPr>
          <a:xfrm>
            <a:off x="930273" y="5004310"/>
            <a:ext cx="7219636" cy="412934"/>
          </a:xfrm>
          <a:prstGeom prst="rect">
            <a:avLst/>
          </a:prstGeom>
          <a:solidFill>
            <a:srgbClr val="FF000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會員註冊步驟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/>
          </p:cNvPr>
          <p:cNvSpPr txBox="1"/>
          <p:nvPr/>
        </p:nvSpPr>
        <p:spPr>
          <a:xfrm>
            <a:off x="930274" y="2714807"/>
            <a:ext cx="4797848" cy="391646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2.2-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還是不東森購物會員請</a:t>
            </a:r>
            <a:r>
              <a:rPr lang="zh-TW" altLang="en-US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先完成註冊</a:t>
            </a:r>
          </a:p>
        </p:txBody>
      </p:sp>
      <p:sp>
        <p:nvSpPr>
          <p:cNvPr id="30" name="流程圖: 接點 29">
            <a:extLst/>
          </p:cNvPr>
          <p:cNvSpPr/>
          <p:nvPr/>
        </p:nvSpPr>
        <p:spPr>
          <a:xfrm>
            <a:off x="214884" y="2173029"/>
            <a:ext cx="539496" cy="466344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>
            <a:extLst/>
          </p:cNvPr>
          <p:cNvSpPr txBox="1"/>
          <p:nvPr/>
        </p:nvSpPr>
        <p:spPr>
          <a:xfrm>
            <a:off x="930274" y="6047884"/>
            <a:ext cx="3467064" cy="412934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確認服務條款再點選同意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/>
          </p:cNvPr>
          <p:cNvSpPr txBox="1"/>
          <p:nvPr/>
        </p:nvSpPr>
        <p:spPr>
          <a:xfrm>
            <a:off x="4697155" y="5526097"/>
            <a:ext cx="3452755" cy="412934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進行手機驗證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/>
          </p:cNvPr>
          <p:cNvSpPr txBox="1"/>
          <p:nvPr/>
        </p:nvSpPr>
        <p:spPr>
          <a:xfrm>
            <a:off x="4697154" y="6077743"/>
            <a:ext cx="3452755" cy="412934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註冊完成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73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6">
            <a:extLst>
              <a:ext uri="{FF2B5EF4-FFF2-40B4-BE49-F238E27FC236}">
                <a16:creationId xmlns:a16="http://schemas.microsoft.com/office/drawing/2014/main" id="{DAB1DD6B-76B4-466D-9A17-7BE74C8E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8" y="304262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操作流程示意圖</a:t>
            </a:r>
          </a:p>
        </p:txBody>
      </p:sp>
      <p:sp>
        <p:nvSpPr>
          <p:cNvPr id="12" name="流程圖: 接點 11">
            <a:extLst>
              <a:ext uri="{FF2B5EF4-FFF2-40B4-BE49-F238E27FC236}">
                <a16:creationId xmlns:a16="http://schemas.microsoft.com/office/drawing/2014/main" id="{F45B95E4-F483-474C-859F-87654577CA7C}"/>
              </a:ext>
            </a:extLst>
          </p:cNvPr>
          <p:cNvSpPr/>
          <p:nvPr/>
        </p:nvSpPr>
        <p:spPr>
          <a:xfrm>
            <a:off x="203788" y="1276260"/>
            <a:ext cx="539496" cy="454965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3461C61-EB53-4437-9E55-8FFE5CD06A3B}"/>
              </a:ext>
            </a:extLst>
          </p:cNvPr>
          <p:cNvSpPr txBox="1"/>
          <p:nvPr/>
        </p:nvSpPr>
        <p:spPr>
          <a:xfrm>
            <a:off x="803163" y="1276260"/>
            <a:ext cx="8094257" cy="400110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進入東森購物網站，</a:t>
            </a:r>
            <a:r>
              <a:rPr lang="zh-TW" altLang="en-US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先完成會員身分登錄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，再點選網站上方</a:t>
            </a:r>
            <a:r>
              <a:rPr lang="zh-TW" altLang="en-US" sz="20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超級福利社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FD27775-1466-4C26-9EE6-51AD1D56A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40" y="1836313"/>
            <a:ext cx="5493258" cy="13599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B44861A-4BD6-4661-92A2-651E6411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659" y="4012962"/>
            <a:ext cx="3444761" cy="282695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36C4820-CDFA-43AB-8454-8266427704C5}"/>
              </a:ext>
            </a:extLst>
          </p:cNvPr>
          <p:cNvSpPr/>
          <p:nvPr/>
        </p:nvSpPr>
        <p:spPr>
          <a:xfrm>
            <a:off x="3859299" y="2339363"/>
            <a:ext cx="560914" cy="2303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0D9D2BB-6C0E-4287-AC89-9DF75B8AB934}"/>
              </a:ext>
            </a:extLst>
          </p:cNvPr>
          <p:cNvSpPr/>
          <p:nvPr/>
        </p:nvSpPr>
        <p:spPr>
          <a:xfrm>
            <a:off x="311194" y="2095369"/>
            <a:ext cx="3433572" cy="71830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zh-TW" altLang="en-US" sz="1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東森購物網頁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上方</a:t>
            </a:r>
            <a:r>
              <a:rPr lang="zh-TW" altLang="en-US" sz="1600" b="1" u="sng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超級福利社</a:t>
            </a:r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C07BC00E-0AC7-467D-9582-1F1B62E26B64}"/>
              </a:ext>
            </a:extLst>
          </p:cNvPr>
          <p:cNvSpPr/>
          <p:nvPr/>
        </p:nvSpPr>
        <p:spPr>
          <a:xfrm>
            <a:off x="6691563" y="4277368"/>
            <a:ext cx="1605396" cy="54483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0DB721B-2893-4BC5-B316-B68754EC5F25}"/>
              </a:ext>
            </a:extLst>
          </p:cNvPr>
          <p:cNvSpPr/>
          <p:nvPr/>
        </p:nvSpPr>
        <p:spPr>
          <a:xfrm>
            <a:off x="6829906" y="5180120"/>
            <a:ext cx="1367652" cy="237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FF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C647A0B-1B62-4625-BD9C-ED4B8CFDEE2F}"/>
              </a:ext>
            </a:extLst>
          </p:cNvPr>
          <p:cNvSpPr/>
          <p:nvPr/>
        </p:nvSpPr>
        <p:spPr>
          <a:xfrm>
            <a:off x="6829906" y="5534686"/>
            <a:ext cx="1677155" cy="16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員工編號</a:t>
            </a:r>
          </a:p>
        </p:txBody>
      </p:sp>
      <p:sp>
        <p:nvSpPr>
          <p:cNvPr id="22" name="流程圖: 接點 21">
            <a:extLst>
              <a:ext uri="{FF2B5EF4-FFF2-40B4-BE49-F238E27FC236}">
                <a16:creationId xmlns:a16="http://schemas.microsoft.com/office/drawing/2014/main" id="{C2CC5470-D39A-447D-A632-AC4C131A0468}"/>
              </a:ext>
            </a:extLst>
          </p:cNvPr>
          <p:cNvSpPr/>
          <p:nvPr/>
        </p:nvSpPr>
        <p:spPr>
          <a:xfrm>
            <a:off x="203788" y="3419835"/>
            <a:ext cx="539496" cy="454965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/>
          </p:cNvPr>
          <p:cNvSpPr txBox="1"/>
          <p:nvPr/>
        </p:nvSpPr>
        <p:spPr>
          <a:xfrm>
            <a:off x="795840" y="3419835"/>
            <a:ext cx="7947468" cy="400110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輸入企業編號</a:t>
            </a:r>
          </a:p>
        </p:txBody>
      </p:sp>
      <p:sp>
        <p:nvSpPr>
          <p:cNvPr id="26" name="文字方塊 25">
            <a:extLst/>
          </p:cNvPr>
          <p:cNvSpPr txBox="1"/>
          <p:nvPr/>
        </p:nvSpPr>
        <p:spPr>
          <a:xfrm>
            <a:off x="761266" y="4409272"/>
            <a:ext cx="4481291" cy="707886"/>
          </a:xfrm>
          <a:prstGeom prst="rect">
            <a:avLst/>
          </a:prstGeom>
          <a:solidFill>
            <a:srgbClr val="0070C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全部填寫完成後按下確定，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即完成綁定作業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僅需進行一次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/>
          </p:cNvPr>
          <p:cNvSpPr txBox="1"/>
          <p:nvPr/>
        </p:nvSpPr>
        <p:spPr>
          <a:xfrm>
            <a:off x="761266" y="5426439"/>
            <a:ext cx="4481291" cy="707886"/>
          </a:xfrm>
          <a:prstGeom prst="rect">
            <a:avLst/>
          </a:prstGeom>
          <a:solidFill>
            <a:srgbClr val="0070C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2.3-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完成企業帳號綁定後，</a:t>
            </a:r>
            <a:r>
              <a:rPr lang="zh-TW" altLang="zh-TW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請登</a:t>
            </a:r>
            <a:r>
              <a:rPr lang="zh-TW" altLang="en-US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出再</a:t>
            </a:r>
            <a:r>
              <a:rPr lang="zh-TW" altLang="zh-TW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登</a:t>
            </a:r>
            <a:r>
              <a:rPr lang="zh-TW" altLang="en-US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可看到</a:t>
            </a:r>
            <a:r>
              <a:rPr lang="zh-TW" altLang="zh-TW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福利價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就是綁定成功</a:t>
            </a:r>
            <a:endParaRPr lang="zh-TW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/>
          </p:cNvPr>
          <p:cNvSpPr/>
          <p:nvPr/>
        </p:nvSpPr>
        <p:spPr>
          <a:xfrm>
            <a:off x="6829906" y="5845918"/>
            <a:ext cx="1677155" cy="16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員工編號</a:t>
            </a:r>
          </a:p>
        </p:txBody>
      </p:sp>
      <p:pic>
        <p:nvPicPr>
          <p:cNvPr id="21" name="圖片 20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658" y="4012962"/>
            <a:ext cx="3444761" cy="282695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4" name="文字方塊 23">
            <a:extLst/>
          </p:cNvPr>
          <p:cNvSpPr txBox="1"/>
          <p:nvPr/>
        </p:nvSpPr>
        <p:spPr>
          <a:xfrm>
            <a:off x="6812258" y="5166515"/>
            <a:ext cx="104387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60313532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/>
          </p:cNvPr>
          <p:cNvSpPr txBox="1"/>
          <p:nvPr/>
        </p:nvSpPr>
        <p:spPr>
          <a:xfrm>
            <a:off x="6812258" y="5511972"/>
            <a:ext cx="104387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60313532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/>
          </p:cNvPr>
          <p:cNvSpPr txBox="1"/>
          <p:nvPr/>
        </p:nvSpPr>
        <p:spPr>
          <a:xfrm>
            <a:off x="6829906" y="5832210"/>
            <a:ext cx="104387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60313532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箭號: 向下 1"/>
          <p:cNvSpPr/>
          <p:nvPr/>
        </p:nvSpPr>
        <p:spPr>
          <a:xfrm>
            <a:off x="7121072" y="3564884"/>
            <a:ext cx="598635" cy="81138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54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6">
            <a:extLst>
              <a:ext uri="{FF2B5EF4-FFF2-40B4-BE49-F238E27FC236}">
                <a16:creationId xmlns:a16="http://schemas.microsoft.com/office/drawing/2014/main" id="{50938A54-D654-44A1-B029-7F907915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" y="358504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 &amp; A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流程圖: 接點 5">
            <a:extLst>
              <a:ext uri="{FF2B5EF4-FFF2-40B4-BE49-F238E27FC236}">
                <a16:creationId xmlns:a16="http://schemas.microsoft.com/office/drawing/2014/main" id="{23C0AE61-CA64-4CC1-98D0-943E485970C6}"/>
              </a:ext>
            </a:extLst>
          </p:cNvPr>
          <p:cNvSpPr/>
          <p:nvPr/>
        </p:nvSpPr>
        <p:spPr>
          <a:xfrm>
            <a:off x="269748" y="1203783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90BC5F7-CBC7-4C15-83B4-BFCCB21484D6}"/>
              </a:ext>
            </a:extLst>
          </p:cNvPr>
          <p:cNvSpPr/>
          <p:nvPr/>
        </p:nvSpPr>
        <p:spPr>
          <a:xfrm>
            <a:off x="987552" y="1203783"/>
            <a:ext cx="7735824" cy="4698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企業綁定作業</a:t>
            </a:r>
            <a:r>
              <a:rPr lang="zh-TW" altLang="en-US" b="1" u="sng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只須做一次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，完成後只須登入東森購物會員即可看到福利價</a:t>
            </a:r>
          </a:p>
        </p:txBody>
      </p:sp>
      <p:sp>
        <p:nvSpPr>
          <p:cNvPr id="8" name="流程圖: 接點 7">
            <a:extLst>
              <a:ext uri="{FF2B5EF4-FFF2-40B4-BE49-F238E27FC236}">
                <a16:creationId xmlns:a16="http://schemas.microsoft.com/office/drawing/2014/main" id="{E3B5C33A-C341-4B65-A900-B0912EC47C91}"/>
              </a:ext>
            </a:extLst>
          </p:cNvPr>
          <p:cNvSpPr/>
          <p:nvPr/>
        </p:nvSpPr>
        <p:spPr>
          <a:xfrm>
            <a:off x="269748" y="1817313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流程圖: 接點 9">
            <a:extLst>
              <a:ext uri="{FF2B5EF4-FFF2-40B4-BE49-F238E27FC236}">
                <a16:creationId xmlns:a16="http://schemas.microsoft.com/office/drawing/2014/main" id="{B2D7ABD0-8E6A-4797-AE25-6D5D4F222069}"/>
              </a:ext>
            </a:extLst>
          </p:cNvPr>
          <p:cNvSpPr/>
          <p:nvPr/>
        </p:nvSpPr>
        <p:spPr>
          <a:xfrm>
            <a:off x="269748" y="2521903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C7E7DE3-11BB-4F18-BB98-F7D5B24286CE}"/>
              </a:ext>
            </a:extLst>
          </p:cNvPr>
          <p:cNvSpPr/>
          <p:nvPr/>
        </p:nvSpPr>
        <p:spPr>
          <a:xfrm>
            <a:off x="987552" y="1812517"/>
            <a:ext cx="7735824" cy="4711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若完成綁定後進入購物網站看不到福利價時，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請登出後再次登入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446FD97-3B1E-4165-BF47-DC98D377E90B}"/>
              </a:ext>
            </a:extLst>
          </p:cNvPr>
          <p:cNvSpPr/>
          <p:nvPr/>
        </p:nvSpPr>
        <p:spPr>
          <a:xfrm>
            <a:off x="987552" y="2422554"/>
            <a:ext cx="7735824" cy="66504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若持有東森購物折扣金、抵用券、禮卷、得易點、東森幣時，用福利價結帳時可使用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特殊優惠商品除外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，但若結帳總金額低於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490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會另收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元運費</a:t>
            </a:r>
          </a:p>
        </p:txBody>
      </p:sp>
      <p:sp>
        <p:nvSpPr>
          <p:cNvPr id="9" name="流程圖: 接點 8">
            <a:extLst/>
          </p:cNvPr>
          <p:cNvSpPr/>
          <p:nvPr/>
        </p:nvSpPr>
        <p:spPr>
          <a:xfrm>
            <a:off x="269748" y="3327046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11">
            <a:extLst/>
          </p:cNvPr>
          <p:cNvSpPr/>
          <p:nvPr/>
        </p:nvSpPr>
        <p:spPr>
          <a:xfrm>
            <a:off x="987552" y="3226493"/>
            <a:ext cx="7735824" cy="56689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每筆訂單東森幣抵扣比例依各商品使用規範為主</a:t>
            </a:r>
            <a:endParaRPr lang="zh-TW" alt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流程圖: 接點 12">
            <a:extLst/>
          </p:cNvPr>
          <p:cNvSpPr/>
          <p:nvPr/>
        </p:nvSpPr>
        <p:spPr>
          <a:xfrm>
            <a:off x="269748" y="3976579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: 圓角 13">
            <a:extLst/>
          </p:cNvPr>
          <p:cNvSpPr/>
          <p:nvPr/>
        </p:nvSpPr>
        <p:spPr>
          <a:xfrm>
            <a:off x="987552" y="3932286"/>
            <a:ext cx="7735824" cy="55493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網站上會顯示一般會員價及福利價，但有時也會出現限時優惠價比福利價便宜，但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結帳時系統會以最優惠的價格進行結帳</a:t>
            </a:r>
          </a:p>
        </p:txBody>
      </p:sp>
      <p:sp>
        <p:nvSpPr>
          <p:cNvPr id="16" name="流程圖: 接點 15">
            <a:extLst/>
          </p:cNvPr>
          <p:cNvSpPr/>
          <p:nvPr/>
        </p:nvSpPr>
        <p:spPr>
          <a:xfrm>
            <a:off x="269748" y="4731218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流程圖: 接點 16">
            <a:extLst/>
          </p:cNvPr>
          <p:cNvSpPr/>
          <p:nvPr/>
        </p:nvSpPr>
        <p:spPr>
          <a:xfrm>
            <a:off x="269748" y="5485857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: 圓角 17">
            <a:extLst/>
          </p:cNvPr>
          <p:cNvSpPr/>
          <p:nvPr/>
        </p:nvSpPr>
        <p:spPr>
          <a:xfrm>
            <a:off x="987552" y="4620688"/>
            <a:ext cx="7735824" cy="61250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網站上商品配送會分為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小時到貨、超商取貨及一般宅配，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相同的配送方式才能一併結帳</a:t>
            </a:r>
          </a:p>
        </p:txBody>
      </p:sp>
      <p:sp>
        <p:nvSpPr>
          <p:cNvPr id="19" name="流程圖: 接點 18">
            <a:extLst/>
          </p:cNvPr>
          <p:cNvSpPr/>
          <p:nvPr/>
        </p:nvSpPr>
        <p:spPr>
          <a:xfrm>
            <a:off x="269748" y="6121722"/>
            <a:ext cx="539496" cy="477687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: 圓角 19">
            <a:extLst/>
          </p:cNvPr>
          <p:cNvSpPr/>
          <p:nvPr/>
        </p:nvSpPr>
        <p:spPr>
          <a:xfrm>
            <a:off x="987552" y="5366666"/>
            <a:ext cx="7735824" cy="6215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若想要買電視購物上的商品，可記下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商品編號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後進入東森購物網站，搜尋該商品編號即可出現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福利價格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進行購買</a:t>
            </a:r>
          </a:p>
        </p:txBody>
      </p:sp>
      <p:sp>
        <p:nvSpPr>
          <p:cNvPr id="21" name="矩形: 圓角 20">
            <a:extLst/>
          </p:cNvPr>
          <p:cNvSpPr/>
          <p:nvPr/>
        </p:nvSpPr>
        <p:spPr>
          <a:xfrm>
            <a:off x="987552" y="6121722"/>
            <a:ext cx="7735824" cy="5007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任何需協助事項，可撥打東森購物客服專線進行詢問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0800-057-999</a:t>
            </a:r>
            <a:endParaRPr lang="zh-TW" alt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561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08627" y="2406774"/>
            <a:ext cx="4717456" cy="1017917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zh-TW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677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6045" y="1869896"/>
            <a:ext cx="7048071" cy="12945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標題 46">
            <a:extLst>
              <a:ext uri="{FF2B5EF4-FFF2-40B4-BE49-F238E27FC236}">
                <a16:creationId xmlns:a16="http://schemas.microsoft.com/office/drawing/2014/main" id="{DAB1DD6B-76B4-466D-9A17-7BE74C8E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8" y="314536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專案說明</a:t>
            </a:r>
          </a:p>
        </p:txBody>
      </p:sp>
      <p:sp>
        <p:nvSpPr>
          <p:cNvPr id="2" name="矩形 1"/>
          <p:cNvSpPr/>
          <p:nvPr/>
        </p:nvSpPr>
        <p:spPr>
          <a:xfrm>
            <a:off x="469174" y="1971997"/>
            <a:ext cx="8116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正新橡膠 </a:t>
            </a:r>
            <a:r>
              <a:rPr lang="en-US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 </a:t>
            </a:r>
            <a:r>
              <a:rPr lang="zh-TW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東森購物 </a:t>
            </a:r>
            <a:endParaRPr lang="zh-TW" altLang="zh-TW" sz="32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五心級企業用戶</a:t>
            </a:r>
            <a:r>
              <a:rPr lang="zh-TW" altLang="en-US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採購</a:t>
            </a:r>
            <a:r>
              <a:rPr lang="zh-TW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福利</a:t>
            </a:r>
            <a:r>
              <a:rPr lang="zh-TW" altLang="en-US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優惠</a:t>
            </a:r>
            <a:r>
              <a:rPr lang="zh-TW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專案</a:t>
            </a:r>
            <a:endParaRPr lang="zh-TW" altLang="zh-TW" sz="32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2800" b="1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即日起至</a:t>
            </a:r>
            <a:r>
              <a:rPr lang="en-US" altLang="zh-TW" sz="2800" b="1" kern="1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108/12/31</a:t>
            </a:r>
            <a:r>
              <a:rPr lang="zh-TW" altLang="zh-TW" sz="2800" b="1" kern="1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止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，於東森購物官網</a:t>
            </a:r>
            <a:r>
              <a:rPr lang="en-US" altLang="zh-TW" sz="2800" u="sng" dirty="0">
                <a:hlinkClick r:id="rId2"/>
              </a:rPr>
              <a:t>https://www.etmall.com.tw/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或下載「東森購物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會員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註冊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並綁定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正新橡膠員工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身份進行消費，即享全站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萬項商品企業福利價之採購優惠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此優惠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暫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不適用於電視購物消費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46"/>
          <p:cNvSpPr>
            <a:spLocks noGrp="1"/>
          </p:cNvSpPr>
          <p:nvPr>
            <p:ph type="title"/>
          </p:nvPr>
        </p:nvSpPr>
        <p:spPr>
          <a:xfrm>
            <a:off x="76965" y="290113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東森購物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下載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QR CODE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AutoShape 2" descr="ãæ±æ£®è³¼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7CFE19-D30C-46AA-8679-7AA0E9C601AE}"/>
              </a:ext>
            </a:extLst>
          </p:cNvPr>
          <p:cNvSpPr/>
          <p:nvPr/>
        </p:nvSpPr>
        <p:spPr>
          <a:xfrm>
            <a:off x="11887585" y="260691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03B22AA-EAA6-43A7-8680-68A7F11CA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2157571"/>
            <a:ext cx="4374525" cy="4374525"/>
          </a:xfrm>
          <a:prstGeom prst="rect">
            <a:avLst/>
          </a:prstGeom>
        </p:spPr>
      </p:pic>
      <p:sp>
        <p:nvSpPr>
          <p:cNvPr id="11" name="文字方塊 10">
            <a:extLst/>
          </p:cNvPr>
          <p:cNvSpPr txBox="1"/>
          <p:nvPr/>
        </p:nvSpPr>
        <p:spPr>
          <a:xfrm>
            <a:off x="2275321" y="1500444"/>
            <a:ext cx="3919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&amp; iOS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通用版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3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191386" y="382775"/>
            <a:ext cx="7886700" cy="851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b="1" dirty="0"/>
              <a:t>特殊優惠：綁定企業帳號可獲最高</a:t>
            </a:r>
            <a:r>
              <a:rPr lang="en-US" altLang="zh-TW" sz="2800" b="1" dirty="0"/>
              <a:t>600</a:t>
            </a:r>
            <a:r>
              <a:rPr lang="zh-TW" altLang="en-US" sz="2800" b="1" dirty="0"/>
              <a:t>枚東森幣</a:t>
            </a:r>
          </a:p>
        </p:txBody>
      </p:sp>
      <p:graphicFrame>
        <p:nvGraphicFramePr>
          <p:cNvPr id="12" name="資料庫圖表 11"/>
          <p:cNvGraphicFramePr/>
          <p:nvPr>
            <p:extLst/>
          </p:nvPr>
        </p:nvGraphicFramePr>
        <p:xfrm>
          <a:off x="125345" y="1265870"/>
          <a:ext cx="8820533" cy="446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690424" y="5981919"/>
            <a:ext cx="809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東森幣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枚可折抵現金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元，</a:t>
            </a:r>
            <a:r>
              <a:rPr lang="zh-TW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每筆訂單抵扣比例依各商品使用規範</a:t>
            </a:r>
            <a:r>
              <a:rPr lang="zh-TW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本專案</a:t>
            </a:r>
            <a:r>
              <a:rPr lang="zh-TW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東森購物保有變更、修改或終止之權利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，恕不另行通知</a:t>
            </a:r>
            <a:r>
              <a:rPr lang="zh-TW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5454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4">
            <a:extLst>
              <a:ext uri="{FF2B5EF4-FFF2-40B4-BE49-F238E27FC236}">
                <a16:creationId xmlns:a16="http://schemas.microsoft.com/office/drawing/2014/main" id="{55096476-BD5A-4DE5-B0F7-12D33049A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824" y="3986802"/>
            <a:ext cx="7772400" cy="2013356"/>
          </a:xfrm>
        </p:spPr>
        <p:txBody>
          <a:bodyPr>
            <a:normAutofit fontScale="90000"/>
          </a:bodyPr>
          <a:lstStyle/>
          <a:p>
            <a:pPr lvl="0"/>
            <a:br>
              <a:rPr lang="en-US" altLang="zh-TW" dirty="0"/>
            </a:br>
            <a:br>
              <a:rPr lang="en-US" altLang="zh-TW" dirty="0"/>
            </a:br>
            <a:r>
              <a:rPr lang="zh-TW" altLang="en-US" sz="5300" b="1" dirty="0"/>
              <a:t>企業員工帳號</a:t>
            </a:r>
            <a:br>
              <a:rPr lang="en-US" altLang="zh-TW" sz="5300" b="1" dirty="0"/>
            </a:br>
            <a:r>
              <a:rPr lang="en-US" altLang="zh-TW" sz="5300" b="1" dirty="0">
                <a:solidFill>
                  <a:srgbClr val="FF0000"/>
                </a:solidFill>
              </a:rPr>
              <a:t>APP</a:t>
            </a:r>
            <a:r>
              <a:rPr lang="zh-TW" altLang="en-US" sz="5300" b="1" dirty="0"/>
              <a:t>綁定流程</a:t>
            </a:r>
          </a:p>
        </p:txBody>
      </p:sp>
    </p:spTree>
    <p:extLst>
      <p:ext uri="{BB962C8B-B14F-4D97-AF65-F5344CB8AC3E}">
        <p14:creationId xmlns:p14="http://schemas.microsoft.com/office/powerpoint/2010/main" val="21684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6" y="1942610"/>
            <a:ext cx="2292090" cy="4812832"/>
          </a:xfrm>
          <a:prstGeom prst="rect">
            <a:avLst/>
          </a:prstGeom>
        </p:spPr>
      </p:pic>
      <p:sp>
        <p:nvSpPr>
          <p:cNvPr id="47" name="標題 46"/>
          <p:cNvSpPr>
            <a:spLocks noGrp="1"/>
          </p:cNvSpPr>
          <p:nvPr>
            <p:ph type="title"/>
          </p:nvPr>
        </p:nvSpPr>
        <p:spPr>
          <a:xfrm>
            <a:off x="76965" y="290113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操作流程示意圖</a:t>
            </a:r>
          </a:p>
        </p:txBody>
      </p:sp>
      <p:sp>
        <p:nvSpPr>
          <p:cNvPr id="48" name="AutoShape 2" descr="ãæ±æ£®è³¼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7CFE19-D30C-46AA-8679-7AA0E9C601AE}"/>
              </a:ext>
            </a:extLst>
          </p:cNvPr>
          <p:cNvSpPr/>
          <p:nvPr/>
        </p:nvSpPr>
        <p:spPr>
          <a:xfrm>
            <a:off x="11887585" y="260691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6F7707-4889-4469-93BB-683632BA3560}"/>
              </a:ext>
            </a:extLst>
          </p:cNvPr>
          <p:cNvSpPr txBox="1"/>
          <p:nvPr/>
        </p:nvSpPr>
        <p:spPr>
          <a:xfrm>
            <a:off x="1229360" y="1119803"/>
            <a:ext cx="6323584" cy="477054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東森購物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APP&gt;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完成註冊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登入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AA7123E-852A-4064-8173-81E455D340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246" y="2035044"/>
            <a:ext cx="2337431" cy="455152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D48D5CB-BA53-44B3-8D2B-F0402D16E4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57" y="2035044"/>
            <a:ext cx="2411478" cy="4551528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54487020-4F42-41AB-A832-2B1459264E61}"/>
              </a:ext>
            </a:extLst>
          </p:cNvPr>
          <p:cNvCxnSpPr/>
          <p:nvPr/>
        </p:nvCxnSpPr>
        <p:spPr>
          <a:xfrm>
            <a:off x="2724912" y="4160520"/>
            <a:ext cx="2926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6326036-FF99-42AE-8D6F-BFD9A35BCCF4}"/>
              </a:ext>
            </a:extLst>
          </p:cNvPr>
          <p:cNvCxnSpPr/>
          <p:nvPr/>
        </p:nvCxnSpPr>
        <p:spPr>
          <a:xfrm>
            <a:off x="5593080" y="4157472"/>
            <a:ext cx="2926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A045588F-6DB3-46B3-9F08-4E33EC608576}"/>
              </a:ext>
            </a:extLst>
          </p:cNvPr>
          <p:cNvSpPr/>
          <p:nvPr/>
        </p:nvSpPr>
        <p:spPr>
          <a:xfrm>
            <a:off x="2308427" y="6246372"/>
            <a:ext cx="520436" cy="611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7504F6A2-1F0E-40E4-9A3E-32DF301D5B2D}"/>
              </a:ext>
            </a:extLst>
          </p:cNvPr>
          <p:cNvSpPr/>
          <p:nvPr/>
        </p:nvSpPr>
        <p:spPr>
          <a:xfrm>
            <a:off x="3109246" y="2793450"/>
            <a:ext cx="2411478" cy="611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18DCE2-BFDC-4A95-AE5A-7850181E4120}"/>
              </a:ext>
            </a:extLst>
          </p:cNvPr>
          <p:cNvSpPr txBox="1"/>
          <p:nvPr/>
        </p:nvSpPr>
        <p:spPr>
          <a:xfrm>
            <a:off x="383979" y="1649106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下載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東森購物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APP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D79E056-47B7-42AC-B8DD-046CBE689B1E}"/>
              </a:ext>
            </a:extLst>
          </p:cNvPr>
          <p:cNvSpPr txBox="1"/>
          <p:nvPr/>
        </p:nvSpPr>
        <p:spPr>
          <a:xfrm>
            <a:off x="3109246" y="1649106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點選右下角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會員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42B78BA-0555-410B-A956-B7CF550F4ED2}"/>
              </a:ext>
            </a:extLst>
          </p:cNvPr>
          <p:cNvSpPr txBox="1"/>
          <p:nvPr/>
        </p:nvSpPr>
        <p:spPr>
          <a:xfrm>
            <a:off x="6047457" y="1649106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完成註冊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登入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動作</a:t>
            </a:r>
          </a:p>
        </p:txBody>
      </p:sp>
    </p:spTree>
    <p:extLst>
      <p:ext uri="{BB962C8B-B14F-4D97-AF65-F5344CB8AC3E}">
        <p14:creationId xmlns:p14="http://schemas.microsoft.com/office/powerpoint/2010/main" val="379228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46"/>
          <p:cNvSpPr>
            <a:spLocks noGrp="1"/>
          </p:cNvSpPr>
          <p:nvPr>
            <p:ph type="title"/>
          </p:nvPr>
        </p:nvSpPr>
        <p:spPr>
          <a:xfrm>
            <a:off x="76965" y="290113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操作流程示意圖</a:t>
            </a:r>
          </a:p>
        </p:txBody>
      </p:sp>
      <p:sp>
        <p:nvSpPr>
          <p:cNvPr id="48" name="AutoShape 2" descr="ãæ±æ£®è³¼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7CFE19-D30C-46AA-8679-7AA0E9C601AE}"/>
              </a:ext>
            </a:extLst>
          </p:cNvPr>
          <p:cNvSpPr/>
          <p:nvPr/>
        </p:nvSpPr>
        <p:spPr>
          <a:xfrm>
            <a:off x="11887585" y="260691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6F7707-4889-4469-93BB-683632BA3560}"/>
              </a:ext>
            </a:extLst>
          </p:cNvPr>
          <p:cNvSpPr txBox="1"/>
          <p:nvPr/>
        </p:nvSpPr>
        <p:spPr>
          <a:xfrm>
            <a:off x="1868128" y="1119803"/>
            <a:ext cx="5529368" cy="477054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東森購物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APP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企業帳號綁定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44E1EE-1F28-4B8E-86DF-C0572DF02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22" y="2323637"/>
            <a:ext cx="2126566" cy="425313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0F4023F-21B6-47BA-8620-99F30E0615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325" y="2282857"/>
            <a:ext cx="2126566" cy="4253131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955561E-B306-4A68-AC41-49CDB5F6DDA5}"/>
              </a:ext>
            </a:extLst>
          </p:cNvPr>
          <p:cNvCxnSpPr/>
          <p:nvPr/>
        </p:nvCxnSpPr>
        <p:spPr>
          <a:xfrm>
            <a:off x="2999232" y="4297680"/>
            <a:ext cx="2926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620F27A-42DF-46B8-8F73-E5A89DC44C84}"/>
              </a:ext>
            </a:extLst>
          </p:cNvPr>
          <p:cNvCxnSpPr/>
          <p:nvPr/>
        </p:nvCxnSpPr>
        <p:spPr>
          <a:xfrm>
            <a:off x="5897880" y="4297680"/>
            <a:ext cx="2926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A3B2AFE4-8D6E-4B01-A187-3AC4A5C74D40}"/>
              </a:ext>
            </a:extLst>
          </p:cNvPr>
          <p:cNvSpPr/>
          <p:nvPr/>
        </p:nvSpPr>
        <p:spPr>
          <a:xfrm>
            <a:off x="578951" y="5696712"/>
            <a:ext cx="865850" cy="611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A1C51F6-2FD5-4EF9-895F-C5C6F73E52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78" y="2323637"/>
            <a:ext cx="2272284" cy="4253128"/>
          </a:xfrm>
          <a:prstGeom prst="rect">
            <a:avLst/>
          </a:prstGeom>
        </p:spPr>
      </p:pic>
      <p:sp>
        <p:nvSpPr>
          <p:cNvPr id="17" name="橢圓 16">
            <a:extLst>
              <a:ext uri="{FF2B5EF4-FFF2-40B4-BE49-F238E27FC236}">
                <a16:creationId xmlns:a16="http://schemas.microsoft.com/office/drawing/2014/main" id="{9D977AF3-DABF-456A-B3DB-F3C3A46A083A}"/>
              </a:ext>
            </a:extLst>
          </p:cNvPr>
          <p:cNvSpPr/>
          <p:nvPr/>
        </p:nvSpPr>
        <p:spPr>
          <a:xfrm>
            <a:off x="3534160" y="3991866"/>
            <a:ext cx="1092706" cy="611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E0903D80-69AE-4803-8B74-7A111BE389ED}"/>
              </a:ext>
            </a:extLst>
          </p:cNvPr>
          <p:cNvSpPr/>
          <p:nvPr/>
        </p:nvSpPr>
        <p:spPr>
          <a:xfrm>
            <a:off x="6236206" y="2702561"/>
            <a:ext cx="2941060" cy="21711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82B3932-C283-473E-93E4-5DE995C7284F}"/>
              </a:ext>
            </a:extLst>
          </p:cNvPr>
          <p:cNvSpPr txBox="1"/>
          <p:nvPr/>
        </p:nvSpPr>
        <p:spPr>
          <a:xfrm>
            <a:off x="624622" y="1870542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帳號管理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A04CC26-B921-4551-89D7-030603E9C899}"/>
              </a:ext>
            </a:extLst>
          </p:cNvPr>
          <p:cNvSpPr txBox="1"/>
          <p:nvPr/>
        </p:nvSpPr>
        <p:spPr>
          <a:xfrm>
            <a:off x="3370940" y="1870542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企業福委專區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37A6AA3-DC70-4804-B4B9-5B4865488DF5}"/>
              </a:ext>
            </a:extLst>
          </p:cNvPr>
          <p:cNvSpPr txBox="1"/>
          <p:nvPr/>
        </p:nvSpPr>
        <p:spPr>
          <a:xfrm>
            <a:off x="6401726" y="1926351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進行企業帳號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綁定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5F11ECE-EF2D-4521-BE56-8DD713798D9F}"/>
              </a:ext>
            </a:extLst>
          </p:cNvPr>
          <p:cNvSpPr txBox="1"/>
          <p:nvPr/>
        </p:nvSpPr>
        <p:spPr>
          <a:xfrm>
            <a:off x="7515973" y="3216721"/>
            <a:ext cx="12875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60313532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28EF5BD-B922-45BB-A768-6840B4D2F009}"/>
              </a:ext>
            </a:extLst>
          </p:cNvPr>
          <p:cNvSpPr txBox="1"/>
          <p:nvPr/>
        </p:nvSpPr>
        <p:spPr>
          <a:xfrm>
            <a:off x="7494425" y="3661268"/>
            <a:ext cx="12875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60313532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EDBAB1D-5B67-4707-A304-BCBD68261921}"/>
              </a:ext>
            </a:extLst>
          </p:cNvPr>
          <p:cNvSpPr txBox="1"/>
          <p:nvPr/>
        </p:nvSpPr>
        <p:spPr>
          <a:xfrm>
            <a:off x="7494425" y="4065501"/>
            <a:ext cx="12875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60313532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827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46"/>
          <p:cNvSpPr>
            <a:spLocks noGrp="1"/>
          </p:cNvSpPr>
          <p:nvPr>
            <p:ph type="title"/>
          </p:nvPr>
        </p:nvSpPr>
        <p:spPr>
          <a:xfrm>
            <a:off x="76965" y="290113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操作流程示意圖</a:t>
            </a:r>
          </a:p>
        </p:txBody>
      </p:sp>
      <p:sp>
        <p:nvSpPr>
          <p:cNvPr id="48" name="AutoShape 2" descr="ãæ±æ£®è³¼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7CFE19-D30C-46AA-8679-7AA0E9C601AE}"/>
              </a:ext>
            </a:extLst>
          </p:cNvPr>
          <p:cNvSpPr/>
          <p:nvPr/>
        </p:nvSpPr>
        <p:spPr>
          <a:xfrm>
            <a:off x="11887585" y="260691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6F7707-4889-4469-93BB-683632BA3560}"/>
              </a:ext>
            </a:extLst>
          </p:cNvPr>
          <p:cNvSpPr txBox="1"/>
          <p:nvPr/>
        </p:nvSpPr>
        <p:spPr>
          <a:xfrm>
            <a:off x="1868128" y="1119803"/>
            <a:ext cx="5388080" cy="477054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東森購物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APP&gt;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進行購買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33EBCED-4AB4-4D4C-B80E-2A817A605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62" y="1795498"/>
            <a:ext cx="2794012" cy="4965192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78B79405-13B3-47A3-BB24-285D31D0BA73}"/>
              </a:ext>
            </a:extLst>
          </p:cNvPr>
          <p:cNvSpPr/>
          <p:nvPr/>
        </p:nvSpPr>
        <p:spPr>
          <a:xfrm>
            <a:off x="4022175" y="5171440"/>
            <a:ext cx="865850" cy="365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D346874-A3CB-4663-8628-E3E44DA10955}"/>
              </a:ext>
            </a:extLst>
          </p:cNvPr>
          <p:cNvSpPr txBox="1"/>
          <p:nvPr/>
        </p:nvSpPr>
        <p:spPr>
          <a:xfrm>
            <a:off x="155575" y="4814867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完成帳號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綁定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後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重新登出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並再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登入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點選商品即可看到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福利價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2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4">
            <a:extLst>
              <a:ext uri="{FF2B5EF4-FFF2-40B4-BE49-F238E27FC236}">
                <a16:creationId xmlns:a16="http://schemas.microsoft.com/office/drawing/2014/main" id="{55096476-BD5A-4DE5-B0F7-12D33049A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824" y="3986802"/>
            <a:ext cx="7772400" cy="2013356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/>
              <a:t>企業員工帳號</a:t>
            </a:r>
            <a:br>
              <a:rPr lang="en-US" altLang="zh-TW" b="1" dirty="0"/>
            </a:br>
            <a:r>
              <a:rPr lang="zh-TW" altLang="en-US" b="1" dirty="0">
                <a:solidFill>
                  <a:srgbClr val="FF0000"/>
                </a:solidFill>
              </a:rPr>
              <a:t>電腦</a:t>
            </a:r>
            <a:r>
              <a:rPr lang="zh-TW" altLang="en-US" b="1" dirty="0"/>
              <a:t>綁定流程</a:t>
            </a:r>
          </a:p>
        </p:txBody>
      </p:sp>
    </p:spTree>
    <p:extLst>
      <p:ext uri="{BB962C8B-B14F-4D97-AF65-F5344CB8AC3E}">
        <p14:creationId xmlns:p14="http://schemas.microsoft.com/office/powerpoint/2010/main" val="182187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7465</TotalTime>
  <Words>654</Words>
  <Application>Microsoft Office PowerPoint</Application>
  <PresentationFormat>如螢幕大小 (4:3)</PresentationFormat>
  <Paragraphs>92</Paragraphs>
  <Slides>13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Aharoni</vt:lpstr>
      <vt:lpstr>Microsoft YaHei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  正新橡膠 五心級企業福利採購優惠專案</vt:lpstr>
      <vt:lpstr>  專案說明</vt:lpstr>
      <vt:lpstr>  東森購物APP下載QR CODE</vt:lpstr>
      <vt:lpstr>PowerPoint 簡報</vt:lpstr>
      <vt:lpstr>  企業員工帳號 APP綁定流程</vt:lpstr>
      <vt:lpstr>  操作流程示意圖</vt:lpstr>
      <vt:lpstr>  操作流程示意圖</vt:lpstr>
      <vt:lpstr>  操作流程示意圖</vt:lpstr>
      <vt:lpstr>企業員工帳號 電腦綁定流程</vt:lpstr>
      <vt:lpstr>  東森購物會員加入流程</vt:lpstr>
      <vt:lpstr>   操作流程示意圖</vt:lpstr>
      <vt:lpstr>   Q &amp; 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黃玉燁</dc:creator>
  <cp:lastModifiedBy>張嘉芬 Coco Chang</cp:lastModifiedBy>
  <cp:revision>490</cp:revision>
  <cp:lastPrinted>2018-07-03T11:04:23Z</cp:lastPrinted>
  <dcterms:created xsi:type="dcterms:W3CDTF">2018-03-29T04:19:57Z</dcterms:created>
  <dcterms:modified xsi:type="dcterms:W3CDTF">2019-04-03T10:02:02Z</dcterms:modified>
</cp:coreProperties>
</file>